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sldIdLst>
    <p:sldId id="256" r:id="rId5"/>
  </p:sldIdLst>
  <p:sldSz cx="9144000" cy="6858000" type="screen4x3"/>
  <p:notesSz cx="6705600" cy="97234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5D1AC-DF5D-434C-BA52-C4DBCF7C4199}" v="15" dt="2018-06-04T15:01:28.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6" d="100"/>
          <a:sy n="66" d="100"/>
        </p:scale>
        <p:origin x="72"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25453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6617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64131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6834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4770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6662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8/12/2021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0579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8/12/2021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4862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5859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3949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36318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8/12/2021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99985419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screenshot of a cell phone&#10;&#10;Description generated with very high confidence">
            <a:extLst>
              <a:ext uri="{FF2B5EF4-FFF2-40B4-BE49-F238E27FC236}">
                <a16:creationId xmlns:a16="http://schemas.microsoft.com/office/drawing/2014/main" id="{A9B05D6E-D781-4DEE-9095-B75E88989E09}"/>
              </a:ext>
            </a:extLst>
          </p:cNvPr>
          <p:cNvPicPr>
            <a:picLocks noChangeAspect="1"/>
          </p:cNvPicPr>
          <p:nvPr/>
        </p:nvPicPr>
        <p:blipFill>
          <a:blip r:embed="rId2"/>
          <a:stretch>
            <a:fillRect/>
          </a:stretch>
        </p:blipFill>
        <p:spPr>
          <a:xfrm>
            <a:off x="435414" y="938812"/>
            <a:ext cx="2666004" cy="5480648"/>
          </a:xfrm>
          <a:prstGeom prst="rect">
            <a:avLst/>
          </a:prstGeom>
        </p:spPr>
      </p:pic>
      <p:sp>
        <p:nvSpPr>
          <p:cNvPr id="17" name="TextBox 16">
            <a:extLst>
              <a:ext uri="{FF2B5EF4-FFF2-40B4-BE49-F238E27FC236}">
                <a16:creationId xmlns:a16="http://schemas.microsoft.com/office/drawing/2014/main" id="{BB0A09F9-EBAA-43E5-A531-83F005DE3F03}"/>
              </a:ext>
            </a:extLst>
          </p:cNvPr>
          <p:cNvSpPr txBox="1"/>
          <p:nvPr/>
        </p:nvSpPr>
        <p:spPr>
          <a:xfrm>
            <a:off x="3317360" y="1363279"/>
            <a:ext cx="5607168" cy="135421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rgbClr val="3F3F3F"/>
                </a:solidFill>
              </a:rPr>
              <a:t>A system which allows us to easily send text messages to patients.​</a:t>
            </a:r>
            <a:r>
              <a:rPr lang="en-US" sz="1600" dirty="0">
                <a:solidFill>
                  <a:srgbClr val="3F3F3F"/>
                </a:solidFill>
                <a:cs typeface="Calibri"/>
              </a:rPr>
              <a:t> It means we can be much more proactive about some communications, messaging you quickly and securely, so you are not waiting around to hear from us!</a:t>
            </a:r>
          </a:p>
          <a:p>
            <a:endParaRPr lang="en-US" dirty="0">
              <a:solidFill>
                <a:srgbClr val="3F3F3F"/>
              </a:solidFill>
              <a:cs typeface="Calibri"/>
            </a:endParaRPr>
          </a:p>
        </p:txBody>
      </p:sp>
      <p:sp>
        <p:nvSpPr>
          <p:cNvPr id="18" name="TextBox 17">
            <a:extLst>
              <a:ext uri="{FF2B5EF4-FFF2-40B4-BE49-F238E27FC236}">
                <a16:creationId xmlns:a16="http://schemas.microsoft.com/office/drawing/2014/main" id="{2FF8D5C6-84A4-4C84-B198-6E39E9D0EEA5}"/>
              </a:ext>
            </a:extLst>
          </p:cNvPr>
          <p:cNvSpPr txBox="1"/>
          <p:nvPr/>
        </p:nvSpPr>
        <p:spPr>
          <a:xfrm>
            <a:off x="3317360" y="3060881"/>
            <a:ext cx="5607169" cy="156966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1600" dirty="0">
                <a:solidFill>
                  <a:srgbClr val="3F3F3F"/>
                </a:solidFill>
              </a:rPr>
              <a:t>Reminders</a:t>
            </a:r>
            <a:r>
              <a:rPr lang="en-US" sz="1600" dirty="0">
                <a:solidFill>
                  <a:srgbClr val="3F3F3F"/>
                </a:solidFill>
                <a:cs typeface="Calibri"/>
              </a:rPr>
              <a:t> or notifications (e.g. prescription ready, abnormal blood results or appointment needs booking)</a:t>
            </a:r>
            <a:endParaRPr lang="en-US" dirty="0">
              <a:solidFill>
                <a:srgbClr val="3F3F3F"/>
              </a:solidFill>
              <a:cs typeface="Calibri"/>
            </a:endParaRPr>
          </a:p>
          <a:p>
            <a:pPr marL="285750" indent="-285750">
              <a:buFont typeface="Arial"/>
              <a:buChar char="•"/>
            </a:pPr>
            <a:r>
              <a:rPr lang="en-US" sz="1600" dirty="0">
                <a:solidFill>
                  <a:srgbClr val="3F3F3F"/>
                </a:solidFill>
              </a:rPr>
              <a:t>Responding to simple queries (e.g. if you had a quick question about your medication)</a:t>
            </a:r>
          </a:p>
          <a:p>
            <a:pPr marL="285750" indent="-285750">
              <a:buFont typeface="Arial"/>
              <a:buChar char="•"/>
            </a:pPr>
            <a:r>
              <a:rPr lang="en-US" sz="1600" dirty="0">
                <a:solidFill>
                  <a:srgbClr val="3F3F3F"/>
                </a:solidFill>
              </a:rPr>
              <a:t>Letting you know we tried to call  </a:t>
            </a:r>
            <a:endParaRPr lang="en-US" sz="1600" dirty="0">
              <a:solidFill>
                <a:srgbClr val="3F3F3F"/>
              </a:solidFill>
              <a:cs typeface="Calibri"/>
            </a:endParaRPr>
          </a:p>
          <a:p>
            <a:pPr marL="285750" indent="-285750">
              <a:buFont typeface="Arial"/>
              <a:buChar char="•"/>
            </a:pPr>
            <a:r>
              <a:rPr lang="en-US" sz="1600" dirty="0">
                <a:solidFill>
                  <a:srgbClr val="3F3F3F"/>
                </a:solidFill>
              </a:rPr>
              <a:t>Sending you advice at the end of a consultation</a:t>
            </a:r>
            <a:endParaRPr lang="en-US" sz="1600" dirty="0">
              <a:solidFill>
                <a:srgbClr val="3F3F3F"/>
              </a:solidFill>
              <a:cs typeface="Calibri"/>
            </a:endParaRPr>
          </a:p>
        </p:txBody>
      </p:sp>
      <p:sp>
        <p:nvSpPr>
          <p:cNvPr id="20" name="TextBox 19">
            <a:extLst>
              <a:ext uri="{FF2B5EF4-FFF2-40B4-BE49-F238E27FC236}">
                <a16:creationId xmlns:a16="http://schemas.microsoft.com/office/drawing/2014/main" id="{FF9A4A38-B8EF-4D67-8157-F4096D6EACD8}"/>
              </a:ext>
            </a:extLst>
          </p:cNvPr>
          <p:cNvSpPr txBox="1"/>
          <p:nvPr/>
        </p:nvSpPr>
        <p:spPr>
          <a:xfrm>
            <a:off x="3317360" y="5096021"/>
            <a:ext cx="5405885" cy="132343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rgbClr val="3F3F3F"/>
                </a:solidFill>
              </a:rPr>
              <a:t>AccuRx </a:t>
            </a:r>
            <a:r>
              <a:rPr lang="en-US" sz="1600" dirty="0">
                <a:solidFill>
                  <a:srgbClr val="3F3F3F"/>
                </a:solidFill>
                <a:cs typeface="Calibri"/>
              </a:rPr>
              <a:t>will appear as the sender of the message with our practice name at the bottom of the message. You won't be able to reply them. Please help us to help you by keeping your number up to date. If you don't want us to contact you in this way please let us know.</a:t>
            </a:r>
          </a:p>
        </p:txBody>
      </p:sp>
      <p:sp>
        <p:nvSpPr>
          <p:cNvPr id="21" name="Title 1">
            <a:extLst>
              <a:ext uri="{FF2B5EF4-FFF2-40B4-BE49-F238E27FC236}">
                <a16:creationId xmlns:a16="http://schemas.microsoft.com/office/drawing/2014/main" id="{5829034B-9D52-4EF2-86A5-2AE55E3192EA}"/>
              </a:ext>
            </a:extLst>
          </p:cNvPr>
          <p:cNvSpPr>
            <a:spLocks noGrp="1"/>
          </p:cNvSpPr>
          <p:nvPr/>
        </p:nvSpPr>
        <p:spPr>
          <a:xfrm>
            <a:off x="152289" y="307231"/>
            <a:ext cx="8909650" cy="46292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b="1" dirty="0">
                <a:solidFill>
                  <a:srgbClr val="149494"/>
                </a:solidFill>
              </a:rPr>
              <a:t>We are using  AccuRx Chain SMS</a:t>
            </a:r>
            <a:r>
              <a:rPr lang="en-GB" sz="3200" b="1" dirty="0">
                <a:solidFill>
                  <a:srgbClr val="149494"/>
                </a:solidFill>
                <a:cs typeface="Calibri Light"/>
              </a:rPr>
              <a:t> to message patients!</a:t>
            </a:r>
            <a:endParaRPr lang="en-US" sz="3200" dirty="0">
              <a:cs typeface="Calibri Light"/>
            </a:endParaRPr>
          </a:p>
        </p:txBody>
      </p:sp>
      <p:sp>
        <p:nvSpPr>
          <p:cNvPr id="23" name="Title 1">
            <a:extLst>
              <a:ext uri="{FF2B5EF4-FFF2-40B4-BE49-F238E27FC236}">
                <a16:creationId xmlns:a16="http://schemas.microsoft.com/office/drawing/2014/main" id="{9551E9BA-6280-4723-869B-E9AC6B26D9A1}"/>
              </a:ext>
            </a:extLst>
          </p:cNvPr>
          <p:cNvSpPr>
            <a:spLocks noGrp="1"/>
          </p:cNvSpPr>
          <p:nvPr/>
        </p:nvSpPr>
        <p:spPr>
          <a:xfrm>
            <a:off x="3317360" y="938812"/>
            <a:ext cx="5296620" cy="46292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200" b="1" dirty="0">
                <a:solidFill>
                  <a:srgbClr val="149494"/>
                </a:solidFill>
                <a:cs typeface="Calibri Light"/>
              </a:rPr>
              <a:t>AccuRx Chain SMS is...</a:t>
            </a:r>
          </a:p>
        </p:txBody>
      </p:sp>
      <p:sp>
        <p:nvSpPr>
          <p:cNvPr id="24" name="Title 1">
            <a:extLst>
              <a:ext uri="{FF2B5EF4-FFF2-40B4-BE49-F238E27FC236}">
                <a16:creationId xmlns:a16="http://schemas.microsoft.com/office/drawing/2014/main" id="{1D7E2716-291B-4ABF-B9FC-E7586C63AB7C}"/>
              </a:ext>
            </a:extLst>
          </p:cNvPr>
          <p:cNvSpPr>
            <a:spLocks noGrp="1"/>
          </p:cNvSpPr>
          <p:nvPr/>
        </p:nvSpPr>
        <p:spPr>
          <a:xfrm>
            <a:off x="3317360" y="2597959"/>
            <a:ext cx="5296620" cy="46292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200" b="1" dirty="0">
                <a:solidFill>
                  <a:srgbClr val="149494"/>
                </a:solidFill>
              </a:rPr>
              <a:t>Some examples of how we might use it</a:t>
            </a:r>
            <a:r>
              <a:rPr lang="en-GB" sz="2200" b="1" dirty="0">
                <a:solidFill>
                  <a:srgbClr val="149494"/>
                </a:solidFill>
                <a:cs typeface="Calibri Light"/>
              </a:rPr>
              <a:t>...</a:t>
            </a:r>
            <a:endParaRPr lang="en-US" dirty="0"/>
          </a:p>
        </p:txBody>
      </p:sp>
      <p:cxnSp>
        <p:nvCxnSpPr>
          <p:cNvPr id="5" name="Straight Arrow Connector 4" descr="Line">
            <a:extLst>
              <a:ext uri="{FF2B5EF4-FFF2-40B4-BE49-F238E27FC236}">
                <a16:creationId xmlns:a16="http://schemas.microsoft.com/office/drawing/2014/main" id="{A2A9BE07-4864-43B1-9C41-A01C0DF85A4D}"/>
              </a:ext>
            </a:extLst>
          </p:cNvPr>
          <p:cNvCxnSpPr/>
          <p:nvPr/>
        </p:nvCxnSpPr>
        <p:spPr>
          <a:xfrm>
            <a:off x="3317360" y="4836848"/>
            <a:ext cx="5400135" cy="23003"/>
          </a:xfrm>
          <a:prstGeom prst="straightConnector1">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83721932B3E14DBABACD90767F103B" ma:contentTypeVersion="8" ma:contentTypeDescription="Create a new document." ma:contentTypeScope="" ma:versionID="085d82d6df7f6f41ec14592c100c958c">
  <xsd:schema xmlns:xsd="http://www.w3.org/2001/XMLSchema" xmlns:xs="http://www.w3.org/2001/XMLSchema" xmlns:p="http://schemas.microsoft.com/office/2006/metadata/properties" xmlns:ns2="341bc3a4-74ef-42c2-943e-8ac4f18ed671" xmlns:ns3="2f00dec9-1154-4479-8ee9-efc5caac15a4" targetNamespace="http://schemas.microsoft.com/office/2006/metadata/properties" ma:root="true" ma:fieldsID="922405650ee9499776cebadd6438dd4e" ns2:_="" ns3:_="">
    <xsd:import namespace="341bc3a4-74ef-42c2-943e-8ac4f18ed671"/>
    <xsd:import namespace="2f00dec9-1154-4479-8ee9-efc5caac15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1bc3a4-74ef-42c2-943e-8ac4f18ed67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00dec9-1154-4479-8ee9-efc5caac15a4"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45D90B-1B23-4147-BA49-7B95A8AF5F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1bc3a4-74ef-42c2-943e-8ac4f18ed671"/>
    <ds:schemaRef ds:uri="2f00dec9-1154-4479-8ee9-efc5caac15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697BF8-9205-4970-BEE1-E4E304A8D5E8}">
  <ds:schemaRefs>
    <ds:schemaRef ds:uri="http://schemas.microsoft.com/sharepoint/v3/contenttype/forms"/>
  </ds:schemaRefs>
</ds:datastoreItem>
</file>

<file path=customXml/itemProps3.xml><?xml version="1.0" encoding="utf-8"?>
<ds:datastoreItem xmlns:ds="http://schemas.openxmlformats.org/officeDocument/2006/customXml" ds:itemID="{B0341EC7-4B53-4F01-B234-5115F7D99560}">
  <ds:schemaRefs>
    <ds:schemaRef ds:uri="http://purl.org/dc/terms/"/>
    <ds:schemaRef ds:uri="http://www.w3.org/XML/1998/namespace"/>
    <ds:schemaRef ds:uri="http://schemas.microsoft.com/office/infopath/2007/PartnerControls"/>
    <ds:schemaRef ds:uri="341bc3a4-74ef-42c2-943e-8ac4f18ed671"/>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2f00dec9-1154-4479-8ee9-efc5caac15a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179</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emis2000</dc:creator>
  <cp:lastModifiedBy>Katy Morson</cp:lastModifiedBy>
  <cp:revision>37</cp:revision>
  <cp:lastPrinted>2018-10-29T09:45:51Z</cp:lastPrinted>
  <dcterms:created xsi:type="dcterms:W3CDTF">2013-07-15T20:26:40Z</dcterms:created>
  <dcterms:modified xsi:type="dcterms:W3CDTF">2021-08-12T10:19:37Z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0x0101002383721932B3E14DBABACD90767F103B</vt:lpwstr>
  </property>
</Properties>
</file>