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4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7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1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7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5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60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8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5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A06D0-7741-4C9E-AAB2-BD9333AEC88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B433-EB19-4630-B932-A08EBF0F6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8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kkidneys.nhs.uk/aki/wp-content/uploads/sites/2/2015/11/BKPA-RCGP-A4-Printout-Plain-Leaflet_v2.pdf" TargetMode="External"/><Relationship Id="rId2" Type="http://schemas.openxmlformats.org/officeDocument/2006/relationships/hyperlink" Target="https://www.thinkkidneys.nhs.uk/aki/wp-content/uploads/sites/2/2016/02/BKPA-Patient-at-Risk-Leaflet_Printout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hinkkidneys.nhs.uk/aki/wp-content/uploads/sites/2/2017/12/Think-Kidneys-Infographic-030316-campaign-fin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663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Almost all you need to know about your kidneys</a:t>
            </a:r>
            <a:endParaRPr lang="en-GB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9512" y="908720"/>
            <a:ext cx="8856984" cy="5688632"/>
            <a:chOff x="9012" y="150012"/>
            <a:chExt cx="8343909" cy="4746520"/>
          </a:xfrm>
        </p:grpSpPr>
        <p:sp>
          <p:nvSpPr>
            <p:cNvPr id="5" name="Rectangle 4"/>
            <p:cNvSpPr/>
            <p:nvPr/>
          </p:nvSpPr>
          <p:spPr>
            <a:xfrm>
              <a:off x="9012" y="150012"/>
              <a:ext cx="8343909" cy="474652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9012" y="150012"/>
              <a:ext cx="8343909" cy="4746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200" b="1" kern="1200" dirty="0" smtClean="0"/>
                <a:t>What do your kidneys do?</a:t>
              </a:r>
              <a:endParaRPr lang="en-GB" sz="3200" b="1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Make urine</a:t>
              </a:r>
              <a:endParaRPr lang="en-GB" sz="2400" b="1" i="1" kern="1200" dirty="0"/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Regulate salt and water in your body, making about 3-4 pints of urine each day</a:t>
              </a:r>
              <a:endParaRPr lang="en-GB" sz="2400" b="1" i="1" kern="1200" dirty="0"/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Remove waste products from your blood into your urine</a:t>
              </a:r>
              <a:endParaRPr lang="en-GB" sz="2400" b="1" i="1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Produce hormones</a:t>
              </a:r>
              <a:endParaRPr lang="en-GB" sz="2400" b="1" i="1" kern="1200" dirty="0"/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Regulate your blood pressure</a:t>
              </a:r>
              <a:endParaRPr lang="en-GB" sz="2400" b="1" i="1" kern="1200" dirty="0"/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Create hormones to control the production of red blood cells</a:t>
              </a:r>
              <a:endParaRPr lang="en-GB" sz="2400" b="1" i="1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Activate Vitamin D</a:t>
              </a:r>
              <a:endParaRPr lang="en-GB" sz="2400" b="1" i="1" kern="1200" dirty="0"/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For healthy bones</a:t>
              </a:r>
              <a:endParaRPr lang="en-GB" sz="2400" b="1" i="1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Clean your blood</a:t>
              </a:r>
              <a:endParaRPr lang="en-GB" sz="2400" b="1" i="1" kern="1200" dirty="0"/>
            </a:p>
            <a:p>
              <a:pPr marL="457200" lvl="2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400" b="1" i="1" kern="1200" dirty="0" smtClean="0"/>
                <a:t>Eliminate medication/food waste</a:t>
              </a:r>
              <a:endParaRPr lang="en-GB" sz="2400" b="1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009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5536" y="260648"/>
            <a:ext cx="8568952" cy="5760640"/>
            <a:chOff x="4758837" y="72393"/>
            <a:chExt cx="3340477" cy="2004286"/>
          </a:xfrm>
        </p:grpSpPr>
        <p:sp>
          <p:nvSpPr>
            <p:cNvPr id="4" name="Rectangle 3"/>
            <p:cNvSpPr/>
            <p:nvPr/>
          </p:nvSpPr>
          <p:spPr>
            <a:xfrm>
              <a:off x="4758837" y="72393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4758837" y="72393"/>
              <a:ext cx="3340477" cy="200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400" kern="1200" dirty="0" smtClean="0"/>
                <a:t>What can cause kidney problems?</a:t>
              </a:r>
              <a:endParaRPr lang="en-GB" sz="4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High blood pressure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Blockages – stones, 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Inflammation – gout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Dehydration 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Medication – ibuprofen, diclofenac, naproxen 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Diabetes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Genetics</a:t>
              </a:r>
              <a:endParaRPr lang="en-GB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009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51521" y="188640"/>
            <a:ext cx="8568952" cy="5832648"/>
            <a:chOff x="866730" y="2482491"/>
            <a:chExt cx="3340477" cy="2004286"/>
          </a:xfrm>
        </p:grpSpPr>
        <p:sp>
          <p:nvSpPr>
            <p:cNvPr id="8" name="Rectangle 7"/>
            <p:cNvSpPr/>
            <p:nvPr/>
          </p:nvSpPr>
          <p:spPr>
            <a:xfrm>
              <a:off x="866730" y="2482491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866730" y="2482491"/>
              <a:ext cx="3340477" cy="200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400" kern="1200" dirty="0" smtClean="0"/>
                <a:t>Symptoms poor Kidney Health</a:t>
              </a:r>
              <a:endParaRPr lang="en-GB" sz="4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Early stages – none</a:t>
              </a:r>
              <a:endParaRPr lang="en-GB" sz="3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200" b="1" i="1" kern="1200" dirty="0" smtClean="0"/>
                <a:t>Severe - Tiredness • Frequent headaches • Loss of appetite • Sleep problems • Itchy skin • Nausea or vomiting • Swelling or numbing of the hands or feet • Passing urine more (especially at night) or less often than usual • Darkening / lightening of the skin • Muscle cramps</a:t>
              </a:r>
              <a:endParaRPr lang="en-GB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009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95536" y="188640"/>
            <a:ext cx="8381037" cy="5712712"/>
            <a:chOff x="4541255" y="2440412"/>
            <a:chExt cx="3340477" cy="2004286"/>
          </a:xfrm>
        </p:grpSpPr>
        <p:sp>
          <p:nvSpPr>
            <p:cNvPr id="8" name="Rectangle 7"/>
            <p:cNvSpPr/>
            <p:nvPr/>
          </p:nvSpPr>
          <p:spPr>
            <a:xfrm>
              <a:off x="4541255" y="2440412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541255" y="2440412"/>
              <a:ext cx="3340477" cy="200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000" kern="1200" dirty="0" smtClean="0"/>
                <a:t>How can you keep our kidneys healthy?</a:t>
              </a:r>
              <a:endParaRPr lang="en-GB" sz="4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Keep hydrated – your urine should be a very pale yellow colour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SICKDAY Rules – it is advised that certain medication be stopped for 1-2 days during illness only on advice of GP (do not stop any medication unless advised)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Stop smoking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Healthy weight – balanced diet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Reduce your intake of salt, processed foods and high sugar drinks</a:t>
              </a:r>
              <a:endParaRPr lang="en-GB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61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3529" y="116632"/>
            <a:ext cx="8712968" cy="6048672"/>
            <a:chOff x="2703993" y="4820826"/>
            <a:chExt cx="3340477" cy="2004286"/>
          </a:xfrm>
        </p:grpSpPr>
        <p:sp>
          <p:nvSpPr>
            <p:cNvPr id="3" name="Rectangle 2"/>
            <p:cNvSpPr/>
            <p:nvPr/>
          </p:nvSpPr>
          <p:spPr>
            <a:xfrm>
              <a:off x="2703993" y="4820826"/>
              <a:ext cx="3340477" cy="20042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2703993" y="4820826"/>
              <a:ext cx="3340477" cy="200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000" kern="1200" dirty="0" smtClean="0"/>
                <a:t>What do we do in the practice</a:t>
              </a:r>
              <a:endParaRPr lang="en-GB" sz="4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Invite you to a Kidney Health Check appointment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Monitor kidney Health </a:t>
              </a:r>
              <a:endParaRPr lang="en-GB" sz="2800" kern="1200" dirty="0"/>
            </a:p>
            <a:p>
              <a:pPr marL="114300" lvl="2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How do we measure kidney health – blood test and urine test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Manage Blood Pressure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Manage Gout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Reduce risk of a heart attack or stroke by offering  aspirin and statin </a:t>
              </a:r>
              <a:endParaRPr lang="en-GB" sz="28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b="1" i="1" kern="1200" dirty="0" smtClean="0"/>
                <a:t>Adjust medication appropriate to your kidney function – correct dose, stop, alternative</a:t>
              </a:r>
              <a:endParaRPr lang="en-GB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936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7848872" cy="5355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b="1" i="1" u="sng" dirty="0"/>
              <a:t>For more information visit Think Kidneys </a:t>
            </a:r>
            <a:r>
              <a:rPr lang="en-GB" b="1" i="1" u="sng" dirty="0" smtClean="0"/>
              <a:t>website</a:t>
            </a:r>
          </a:p>
          <a:p>
            <a:pPr lvl="0"/>
            <a:endParaRPr lang="en-GB" b="1" i="1" dirty="0"/>
          </a:p>
          <a:p>
            <a:pPr lvl="0"/>
            <a:endParaRPr lang="en-GB" dirty="0"/>
          </a:p>
          <a:p>
            <a:pPr lvl="0"/>
            <a:r>
              <a:rPr lang="en-GB" b="1" i="1" dirty="0"/>
              <a:t>How to Keep your Kidneys Safe:</a:t>
            </a:r>
            <a:endParaRPr lang="en-GB" dirty="0"/>
          </a:p>
          <a:p>
            <a:pPr lvl="0"/>
            <a:r>
              <a:rPr lang="en-GB" b="1" i="1" u="sng" dirty="0">
                <a:hlinkClick r:id="rId2"/>
              </a:rPr>
              <a:t>https://</a:t>
            </a:r>
            <a:r>
              <a:rPr lang="en-GB" b="1" i="1" u="sng" dirty="0" smtClean="0">
                <a:hlinkClick r:id="rId2"/>
              </a:rPr>
              <a:t>www.thinkkidneys.nhs.uk/aki/wp-content/uploads/sites/2/2016/02/BKPA-Patient-at-Risk-Leaflet_Printout.pdf</a:t>
            </a:r>
            <a:endParaRPr lang="en-GB" b="1" i="1" u="sng" dirty="0" smtClean="0"/>
          </a:p>
          <a:p>
            <a:pPr lvl="0"/>
            <a:endParaRPr lang="en-GB" b="1" i="1" u="sng" dirty="0"/>
          </a:p>
          <a:p>
            <a:pPr lvl="0"/>
            <a:endParaRPr lang="en-GB" dirty="0"/>
          </a:p>
          <a:p>
            <a:pPr lvl="0"/>
            <a:r>
              <a:rPr lang="en-GB" b="1" i="1" dirty="0"/>
              <a:t>How to Prevent an Acute Kidney Injury</a:t>
            </a:r>
            <a:endParaRPr lang="en-GB" dirty="0"/>
          </a:p>
          <a:p>
            <a:pPr lvl="0"/>
            <a:r>
              <a:rPr lang="en-GB" b="1" i="1" u="sng" dirty="0">
                <a:hlinkClick r:id="rId3"/>
              </a:rPr>
              <a:t>https://</a:t>
            </a:r>
            <a:r>
              <a:rPr lang="en-GB" b="1" i="1" u="sng" dirty="0" smtClean="0">
                <a:hlinkClick r:id="rId3"/>
              </a:rPr>
              <a:t>www.thinkkidneys.nhs.uk/aki/wp-content/uploads/sites/2/2015/11/BKPA-RCGP-A4-Printout-Plain-Leaflet_v2.pdf</a:t>
            </a:r>
            <a:endParaRPr lang="en-GB" b="1" i="1" u="sng" dirty="0" smtClean="0"/>
          </a:p>
          <a:p>
            <a:pPr lvl="0"/>
            <a:endParaRPr lang="en-GB" b="1" i="1" u="sng" dirty="0"/>
          </a:p>
          <a:p>
            <a:pPr lvl="0"/>
            <a:endParaRPr lang="en-GB" b="1" i="1" u="sng" dirty="0" smtClean="0"/>
          </a:p>
          <a:p>
            <a:pPr lvl="0"/>
            <a:endParaRPr lang="en-GB" b="1" i="1" u="sng" dirty="0"/>
          </a:p>
          <a:p>
            <a:pPr lvl="0"/>
            <a:r>
              <a:rPr lang="en-GB" b="1" i="1" u="sng" dirty="0" smtClean="0"/>
              <a:t>Think Kidneys infographic</a:t>
            </a:r>
          </a:p>
          <a:p>
            <a:r>
              <a:rPr lang="en-GB" b="1" i="1" u="sng" dirty="0">
                <a:hlinkClick r:id="rId4"/>
              </a:rPr>
              <a:t>https://www.thinkkidneys.nhs.uk/aki/wp-content/uploads/sites/2/2017/12/Think-Kidneys-Infographic-030316-campaign-final.pdf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71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17032"/>
            <a:ext cx="3884426" cy="2913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81640"/>
            <a:ext cx="2978772" cy="39716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45"/>
          <a:stretch/>
        </p:blipFill>
        <p:spPr>
          <a:xfrm>
            <a:off x="3622966" y="116632"/>
            <a:ext cx="3469314" cy="3717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716503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Forum</a:t>
            </a:r>
          </a:p>
          <a:p>
            <a:r>
              <a:rPr lang="en-GB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 2018</a:t>
            </a:r>
            <a:endParaRPr lang="en-GB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42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Grishma Shah</dc:creator>
  <cp:lastModifiedBy>Grishma Shah</cp:lastModifiedBy>
  <cp:revision>6</cp:revision>
  <dcterms:created xsi:type="dcterms:W3CDTF">2019-01-14T13:17:20Z</dcterms:created>
  <dcterms:modified xsi:type="dcterms:W3CDTF">2019-01-14T14:05:20Z</dcterms:modified>
</cp:coreProperties>
</file>