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00"/>
    <a:srgbClr val="CC6600"/>
    <a:srgbClr val="339933"/>
    <a:srgbClr val="A5002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7" autoAdjust="0"/>
    <p:restoredTop sz="86444" autoAdjust="0"/>
  </p:normalViewPr>
  <p:slideViewPr>
    <p:cSldViewPr>
      <p:cViewPr varScale="1">
        <p:scale>
          <a:sx n="75" d="100"/>
          <a:sy n="75" d="100"/>
        </p:scale>
        <p:origin x="66" y="7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06D0-7741-4C9E-AAB2-BD9333AEC886}" type="datetimeFigureOut">
              <a:rPr lang="en-GB" smtClean="0"/>
              <a:t>08/08/2025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B433-EB19-4630-B932-A08EBF0F67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815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06D0-7741-4C9E-AAB2-BD9333AEC886}" type="datetimeFigureOut">
              <a:rPr lang="en-GB" smtClean="0"/>
              <a:t>08/08/2025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B433-EB19-4630-B932-A08EBF0F67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944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06D0-7741-4C9E-AAB2-BD9333AEC886}" type="datetimeFigureOut">
              <a:rPr lang="en-GB" smtClean="0"/>
              <a:t>08/08/2025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B433-EB19-4630-B932-A08EBF0F67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470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06D0-7741-4C9E-AAB2-BD9333AEC886}" type="datetimeFigureOut">
              <a:rPr lang="en-GB" smtClean="0"/>
              <a:t>08/08/2025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B433-EB19-4630-B932-A08EBF0F67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733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06D0-7741-4C9E-AAB2-BD9333AEC886}" type="datetimeFigureOut">
              <a:rPr lang="en-GB" smtClean="0"/>
              <a:t>08/08/2025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B433-EB19-4630-B932-A08EBF0F67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414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06D0-7741-4C9E-AAB2-BD9333AEC886}" type="datetimeFigureOut">
              <a:rPr lang="en-GB" smtClean="0"/>
              <a:t>08/08/2025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B433-EB19-4630-B932-A08EBF0F67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13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06D0-7741-4C9E-AAB2-BD9333AEC886}" type="datetimeFigureOut">
              <a:rPr lang="en-GB" smtClean="0"/>
              <a:t>08/08/2025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B433-EB19-4630-B932-A08EBF0F67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877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06D0-7741-4C9E-AAB2-BD9333AEC886}" type="datetimeFigureOut">
              <a:rPr lang="en-GB" smtClean="0"/>
              <a:t>08/08/2025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B433-EB19-4630-B932-A08EBF0F67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258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06D0-7741-4C9E-AAB2-BD9333AEC886}" type="datetimeFigureOut">
              <a:rPr lang="en-GB" smtClean="0"/>
              <a:t>08/08/2025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B433-EB19-4630-B932-A08EBF0F67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600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06D0-7741-4C9E-AAB2-BD9333AEC886}" type="datetimeFigureOut">
              <a:rPr lang="en-GB" smtClean="0"/>
              <a:t>08/08/2025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B433-EB19-4630-B932-A08EBF0F67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487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06D0-7741-4C9E-AAB2-BD9333AEC886}" type="datetimeFigureOut">
              <a:rPr lang="en-GB" smtClean="0"/>
              <a:t>08/08/2025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B433-EB19-4630-B932-A08EBF0F67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956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A06D0-7741-4C9E-AAB2-BD9333AEC886}" type="datetimeFigureOut">
              <a:rPr lang="en-GB" smtClean="0"/>
              <a:t>08/08/2025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6B433-EB19-4630-B932-A08EBF0F67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885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inkkidneys.nhs.uk/aki/wp-content/uploads/sites/2/2015/11/BKPA-RCGP-A4-Printout-Plain-Leaflet_v2.pdf" TargetMode="External"/><Relationship Id="rId2" Type="http://schemas.openxmlformats.org/officeDocument/2006/relationships/hyperlink" Target="https://www.thinkkidneys.nhs.uk/aki/wp-content/uploads/sites/2/2016/02/BKPA-Patient-at-Risk-Leaflet_Printout.pdf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thinkkidneys.nhs.uk/aki/wp-content/uploads/sites/2/2017/12/Think-Kidneys-Infographic-030316-campaign-final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16632"/>
            <a:ext cx="82809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Almost all you need to know about your kidneys</a:t>
            </a:r>
          </a:p>
        </p:txBody>
      </p:sp>
      <p:grpSp>
        <p:nvGrpSpPr>
          <p:cNvPr id="4" name="Group 3" descr="What do your kidneys do?"/>
          <p:cNvGrpSpPr/>
          <p:nvPr/>
        </p:nvGrpSpPr>
        <p:grpSpPr>
          <a:xfrm>
            <a:off x="179512" y="908720"/>
            <a:ext cx="8856984" cy="5688632"/>
            <a:chOff x="9012" y="150012"/>
            <a:chExt cx="8343909" cy="4746520"/>
          </a:xfrm>
        </p:grpSpPr>
        <p:sp>
          <p:nvSpPr>
            <p:cNvPr id="5" name="Rectangle 4"/>
            <p:cNvSpPr/>
            <p:nvPr/>
          </p:nvSpPr>
          <p:spPr>
            <a:xfrm>
              <a:off x="9012" y="150012"/>
              <a:ext cx="8343909" cy="4746520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9012" y="150012"/>
              <a:ext cx="8343909" cy="4746520"/>
            </a:xfrm>
            <a:prstGeom prst="rect">
              <a:avLst/>
            </a:prstGeom>
            <a:solidFill>
              <a:srgbClr val="A50021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t" anchorCtr="0">
              <a:noAutofit/>
            </a:bodyPr>
            <a:lstStyle/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3200" b="1" kern="1200" dirty="0"/>
                <a:t>What do your kidneys do?</a:t>
              </a: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400" b="1" i="1" kern="1200" dirty="0"/>
                <a:t>Make urine</a:t>
              </a:r>
            </a:p>
            <a:p>
              <a:pPr marL="457200" lvl="2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400" b="1" i="1" kern="1200" dirty="0"/>
                <a:t>Regulate salt and water in your body, making about 3-4 pints of urine each day</a:t>
              </a:r>
            </a:p>
            <a:p>
              <a:pPr marL="457200" lvl="2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400" b="1" i="1" kern="1200" dirty="0"/>
                <a:t>Remove waste products from your blood into your urine</a:t>
              </a: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400" b="1" i="1" kern="1200" dirty="0"/>
                <a:t>Produce hormones</a:t>
              </a:r>
            </a:p>
            <a:p>
              <a:pPr marL="457200" lvl="2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400" b="1" i="1" kern="1200" dirty="0"/>
                <a:t>Regulate your blood pressure</a:t>
              </a:r>
            </a:p>
            <a:p>
              <a:pPr marL="457200" lvl="2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400" b="1" i="1" kern="1200" dirty="0"/>
                <a:t>Create hormones to control the production of red blood cells</a:t>
              </a: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400" b="1" i="1" kern="1200" dirty="0"/>
                <a:t>Activate Vitamin D</a:t>
              </a:r>
            </a:p>
            <a:p>
              <a:pPr marL="457200" lvl="2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400" b="1" i="1" kern="1200" dirty="0"/>
                <a:t>For healthy bones</a:t>
              </a: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400" b="1" i="1" kern="1200" dirty="0"/>
                <a:t>Clean your blood</a:t>
              </a:r>
            </a:p>
            <a:p>
              <a:pPr marL="457200" lvl="2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400" b="1" i="1" kern="1200" dirty="0"/>
                <a:t>Eliminate medication/food waste</a:t>
              </a:r>
            </a:p>
          </p:txBody>
        </p:sp>
      </p:grpSp>
      <p:sp>
        <p:nvSpPr>
          <p:cNvPr id="6" name="Title 5" descr="What do your kidneys do?">
            <a:extLst>
              <a:ext uri="{FF2B5EF4-FFF2-40B4-BE49-F238E27FC236}">
                <a16:creationId xmlns:a16="http://schemas.microsoft.com/office/drawing/2014/main" id="{B1D14C11-0715-49EC-B992-A23673F783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-1470025"/>
            <a:ext cx="7772400" cy="1470025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 defTabSz="1244600">
              <a:lnSpc>
                <a:spcPct val="90000"/>
              </a:lnSpc>
              <a:spcAft>
                <a:spcPct val="35000"/>
              </a:spcAft>
            </a:pPr>
            <a:r>
              <a:rPr lang="en-GB" b="1" dirty="0"/>
              <a:t>What do your kidneys do?</a:t>
            </a:r>
          </a:p>
        </p:txBody>
      </p:sp>
    </p:spTree>
    <p:extLst>
      <p:ext uri="{BB962C8B-B14F-4D97-AF65-F5344CB8AC3E}">
        <p14:creationId xmlns:p14="http://schemas.microsoft.com/office/powerpoint/2010/main" val="1810099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 descr="What can cause kidney problems?&#10;"/>
          <p:cNvGrpSpPr/>
          <p:nvPr/>
        </p:nvGrpSpPr>
        <p:grpSpPr>
          <a:xfrm>
            <a:off x="395536" y="260648"/>
            <a:ext cx="8568952" cy="5760640"/>
            <a:chOff x="4758837" y="72393"/>
            <a:chExt cx="3340477" cy="2004286"/>
          </a:xfrm>
        </p:grpSpPr>
        <p:sp>
          <p:nvSpPr>
            <p:cNvPr id="4" name="Rectangle 3"/>
            <p:cNvSpPr/>
            <p:nvPr/>
          </p:nvSpPr>
          <p:spPr>
            <a:xfrm>
              <a:off x="4758837" y="72393"/>
              <a:ext cx="3340477" cy="200428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5" name="Rectangle 4"/>
            <p:cNvSpPr/>
            <p:nvPr/>
          </p:nvSpPr>
          <p:spPr>
            <a:xfrm>
              <a:off x="4758837" y="72393"/>
              <a:ext cx="3340477" cy="2004286"/>
            </a:xfrm>
            <a:prstGeom prst="rect">
              <a:avLst/>
            </a:prstGeom>
            <a:solidFill>
              <a:srgbClr val="005E00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4400" kern="1200" dirty="0"/>
                <a:t>What can cause kidney problems?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3200" b="1" i="1" kern="1200" dirty="0"/>
                <a:t>High blood pressure</a:t>
              </a:r>
              <a:endParaRPr lang="en-GB" sz="32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3200" b="1" i="1" kern="1200" dirty="0"/>
                <a:t>Blockages – stones, </a:t>
              </a:r>
              <a:endParaRPr lang="en-GB" sz="32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3200" b="1" i="1" kern="1200" dirty="0"/>
                <a:t>Inflammation – gout</a:t>
              </a:r>
              <a:endParaRPr lang="en-GB" sz="32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3200" b="1" i="1" kern="1200" dirty="0"/>
                <a:t>Dehydration </a:t>
              </a:r>
              <a:endParaRPr lang="en-GB" sz="32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3200" b="1" i="1" kern="1200" dirty="0"/>
                <a:t>Medication – ibuprofen, diclofenac, naproxen </a:t>
              </a:r>
              <a:endParaRPr lang="en-GB" sz="32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3200" b="1" i="1" kern="1200" dirty="0"/>
                <a:t>Diabetes</a:t>
              </a:r>
              <a:endParaRPr lang="en-GB" sz="32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3200" b="1" i="1" kern="1200" dirty="0"/>
                <a:t>Genetics</a:t>
              </a:r>
              <a:endParaRPr lang="en-GB" sz="3200" kern="120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45E608D-4C42-4166-95E7-8618D40EC9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-1470025"/>
            <a:ext cx="7772400" cy="1470025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 defTabSz="577850">
              <a:lnSpc>
                <a:spcPct val="90000"/>
              </a:lnSpc>
              <a:spcAft>
                <a:spcPct val="35000"/>
              </a:spcAft>
            </a:pPr>
            <a:r>
              <a:rPr lang="en-GB" dirty="0"/>
              <a:t>What can cause kidney problems?</a:t>
            </a:r>
          </a:p>
        </p:txBody>
      </p:sp>
    </p:spTree>
    <p:extLst>
      <p:ext uri="{BB962C8B-B14F-4D97-AF65-F5344CB8AC3E}">
        <p14:creationId xmlns:p14="http://schemas.microsoft.com/office/powerpoint/2010/main" val="1810099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descr="Symptoms poor Kidney Health"/>
          <p:cNvGrpSpPr/>
          <p:nvPr/>
        </p:nvGrpSpPr>
        <p:grpSpPr>
          <a:xfrm>
            <a:off x="251521" y="188640"/>
            <a:ext cx="8568952" cy="5832648"/>
            <a:chOff x="866730" y="2482491"/>
            <a:chExt cx="3340477" cy="2004286"/>
          </a:xfrm>
        </p:grpSpPr>
        <p:sp>
          <p:nvSpPr>
            <p:cNvPr id="8" name="Rectangle 7"/>
            <p:cNvSpPr/>
            <p:nvPr/>
          </p:nvSpPr>
          <p:spPr>
            <a:xfrm>
              <a:off x="866730" y="2482491"/>
              <a:ext cx="3340477" cy="200428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866730" y="2482491"/>
              <a:ext cx="3340477" cy="2004286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4400" kern="1200" dirty="0"/>
                <a:t>Symptoms poor Kidney Health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3200" b="1" i="1" kern="1200" dirty="0"/>
                <a:t>Early stages – none</a:t>
              </a:r>
              <a:endParaRPr lang="en-GB" sz="32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3200" b="1" i="1" kern="1200" dirty="0"/>
                <a:t>Severe - Tiredness • Frequent headaches • Loss of appetite • Sleep problems • Itchy skin • Nausea or vomiting • Swelling or numbing of the hands or feet • Passing urine more (especially at night) or less often than usual • Darkening / lightening of the skin • Muscle cramps</a:t>
              </a:r>
              <a:endParaRPr lang="en-GB" sz="3200" kern="120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9C681B5-C35D-4EED-9632-574018208B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-1470025"/>
            <a:ext cx="7772400" cy="1470025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 defTabSz="577850">
              <a:lnSpc>
                <a:spcPct val="90000"/>
              </a:lnSpc>
              <a:spcAft>
                <a:spcPct val="35000"/>
              </a:spcAft>
            </a:pPr>
            <a:r>
              <a:rPr lang="en-GB" dirty="0"/>
              <a:t>Symptoms poor Kidney Health</a:t>
            </a:r>
          </a:p>
        </p:txBody>
      </p:sp>
    </p:spTree>
    <p:extLst>
      <p:ext uri="{BB962C8B-B14F-4D97-AF65-F5344CB8AC3E}">
        <p14:creationId xmlns:p14="http://schemas.microsoft.com/office/powerpoint/2010/main" val="1810099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descr="How can you keep our kidneys healthy?"/>
          <p:cNvGrpSpPr/>
          <p:nvPr/>
        </p:nvGrpSpPr>
        <p:grpSpPr>
          <a:xfrm>
            <a:off x="395536" y="188640"/>
            <a:ext cx="8381037" cy="5712712"/>
            <a:chOff x="4541255" y="2440412"/>
            <a:chExt cx="3340477" cy="2004286"/>
          </a:xfrm>
        </p:grpSpPr>
        <p:sp>
          <p:nvSpPr>
            <p:cNvPr id="8" name="Rectangle 7"/>
            <p:cNvSpPr/>
            <p:nvPr/>
          </p:nvSpPr>
          <p:spPr>
            <a:xfrm>
              <a:off x="4541255" y="2440412"/>
              <a:ext cx="3340477" cy="200428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541255" y="2440412"/>
              <a:ext cx="3340477" cy="200428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4000" kern="1200" dirty="0"/>
                <a:t>How can you keep our kidneys healthy?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800" b="1" i="1" kern="1200" dirty="0"/>
                <a:t>Keep hydrated – your urine should be a very pale yellow colour</a:t>
              </a:r>
              <a:endParaRPr lang="en-GB" sz="28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800" b="1" i="1" kern="1200" dirty="0"/>
                <a:t>SICKDAY Rules – it is advised that certain medication be stopped for 1-2 days during illness only on advice of GP (do not stop any medication unless advised)</a:t>
              </a:r>
              <a:endParaRPr lang="en-GB" sz="28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800" b="1" i="1" kern="1200" dirty="0"/>
                <a:t>Stop smoking</a:t>
              </a:r>
              <a:endParaRPr lang="en-GB" sz="28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800" b="1" i="1" kern="1200" dirty="0"/>
                <a:t>Healthy weight – balanced diet</a:t>
              </a:r>
              <a:endParaRPr lang="en-GB" sz="28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800" b="1" i="1" kern="1200" dirty="0"/>
                <a:t>Reduce your intake of salt, processed foods and high sugar drinks</a:t>
              </a:r>
              <a:endParaRPr lang="en-GB" sz="2800" kern="120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393EC04-C85F-4BB9-B6AB-4A6DBE00D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143000"/>
            <a:ext cx="8229600" cy="11430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lvl="0" defTabSz="577850">
              <a:lnSpc>
                <a:spcPct val="90000"/>
              </a:lnSpc>
              <a:spcAft>
                <a:spcPct val="35000"/>
              </a:spcAft>
            </a:pPr>
            <a:r>
              <a:rPr lang="en-GB" dirty="0"/>
              <a:t>How can you keep our kidneys healthy?</a:t>
            </a:r>
          </a:p>
        </p:txBody>
      </p:sp>
    </p:spTree>
    <p:extLst>
      <p:ext uri="{BB962C8B-B14F-4D97-AF65-F5344CB8AC3E}">
        <p14:creationId xmlns:p14="http://schemas.microsoft.com/office/powerpoint/2010/main" val="4037618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 descr="What do we do in the practice"/>
          <p:cNvGrpSpPr/>
          <p:nvPr/>
        </p:nvGrpSpPr>
        <p:grpSpPr>
          <a:xfrm>
            <a:off x="323529" y="116632"/>
            <a:ext cx="8712968" cy="6048672"/>
            <a:chOff x="2703993" y="4820826"/>
            <a:chExt cx="3340477" cy="2004286"/>
          </a:xfrm>
        </p:grpSpPr>
        <p:sp>
          <p:nvSpPr>
            <p:cNvPr id="3" name="Rectangle 2"/>
            <p:cNvSpPr/>
            <p:nvPr/>
          </p:nvSpPr>
          <p:spPr>
            <a:xfrm>
              <a:off x="2703993" y="4820826"/>
              <a:ext cx="3340477" cy="200428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" name="Rectangle 3"/>
            <p:cNvSpPr/>
            <p:nvPr/>
          </p:nvSpPr>
          <p:spPr>
            <a:xfrm>
              <a:off x="2703993" y="4820826"/>
              <a:ext cx="3340477" cy="2004286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4000" kern="1200" dirty="0"/>
                <a:t>What do we do in the practice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800" b="1" i="1" kern="1200" dirty="0"/>
                <a:t>Invite you to a Kidney Health Check appointment</a:t>
              </a:r>
              <a:endParaRPr lang="en-GB" sz="28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800" b="1" i="1" kern="1200" dirty="0"/>
                <a:t>Monitor kidney Health </a:t>
              </a:r>
              <a:endParaRPr lang="en-GB" sz="2800" kern="1200" dirty="0"/>
            </a:p>
            <a:p>
              <a:pPr marL="114300" lvl="2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800" b="1" i="1" kern="1200" dirty="0"/>
                <a:t>How do we measure kidney health – blood test and urine test</a:t>
              </a:r>
              <a:endParaRPr lang="en-GB" sz="28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800" b="1" i="1" kern="1200" dirty="0"/>
                <a:t>Manage Blood Pressure</a:t>
              </a:r>
              <a:endParaRPr lang="en-GB" sz="28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800" b="1" i="1" kern="1200" dirty="0"/>
                <a:t>Manage Gout</a:t>
              </a:r>
              <a:endParaRPr lang="en-GB" sz="28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800" b="1" i="1" kern="1200" dirty="0"/>
                <a:t>Reduce risk of a heart attack or stroke by offering  aspirin and statin </a:t>
              </a:r>
              <a:endParaRPr lang="en-GB" sz="28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800" b="1" i="1" kern="1200" dirty="0"/>
                <a:t>Adjust medication appropriate to your kidney function – correct dose, stop, alternative</a:t>
              </a:r>
              <a:endParaRPr lang="en-GB" sz="2800" kern="1200" dirty="0"/>
            </a:p>
          </p:txBody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A5ED5627-96CA-45D9-B681-81E967FC8FF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-1143000"/>
            <a:ext cx="8229600" cy="11430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 defTabSz="577850">
              <a:lnSpc>
                <a:spcPct val="90000"/>
              </a:lnSpc>
              <a:spcAft>
                <a:spcPct val="35000"/>
              </a:spcAft>
            </a:pPr>
            <a:r>
              <a:rPr lang="en-GB" dirty="0"/>
              <a:t>What do we do in the practice</a:t>
            </a:r>
          </a:p>
        </p:txBody>
      </p:sp>
    </p:spTree>
    <p:extLst>
      <p:ext uri="{BB962C8B-B14F-4D97-AF65-F5344CB8AC3E}">
        <p14:creationId xmlns:p14="http://schemas.microsoft.com/office/powerpoint/2010/main" val="1909361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332656"/>
            <a:ext cx="7848872" cy="53553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GB" b="1" i="1" u="sng" dirty="0"/>
              <a:t>For more information visit Think Kidneys website</a:t>
            </a:r>
          </a:p>
          <a:p>
            <a:pPr lvl="0"/>
            <a:endParaRPr lang="en-GB" b="1" i="1" dirty="0"/>
          </a:p>
          <a:p>
            <a:pPr lvl="0"/>
            <a:endParaRPr lang="en-GB" dirty="0"/>
          </a:p>
          <a:p>
            <a:pPr lvl="0"/>
            <a:r>
              <a:rPr lang="en-GB" b="1" i="1" dirty="0"/>
              <a:t>How to Keep your Kidneys Safe:</a:t>
            </a:r>
            <a:endParaRPr lang="en-GB" dirty="0"/>
          </a:p>
          <a:p>
            <a:pPr lvl="0"/>
            <a:r>
              <a:rPr lang="en-GB" b="1" i="1" u="sng" dirty="0">
                <a:hlinkClick r:id="rId2"/>
              </a:rPr>
              <a:t>https://www.thinkkidneys.nhs.uk/aki/wp-content/uploads/sites/2/2016/02/BKPA-Patient-at-Risk-Leaflet_Printout.pdf</a:t>
            </a:r>
            <a:endParaRPr lang="en-GB" b="1" i="1" u="sng" dirty="0"/>
          </a:p>
          <a:p>
            <a:pPr lvl="0"/>
            <a:endParaRPr lang="en-GB" b="1" i="1" u="sng" dirty="0"/>
          </a:p>
          <a:p>
            <a:pPr lvl="0"/>
            <a:endParaRPr lang="en-GB" dirty="0"/>
          </a:p>
          <a:p>
            <a:pPr lvl="0"/>
            <a:r>
              <a:rPr lang="en-GB" b="1" i="1" dirty="0"/>
              <a:t>How to Prevent an Acute Kidney Injury</a:t>
            </a:r>
            <a:endParaRPr lang="en-GB" dirty="0"/>
          </a:p>
          <a:p>
            <a:pPr lvl="0"/>
            <a:r>
              <a:rPr lang="en-GB" b="1" i="1" u="sng" dirty="0">
                <a:hlinkClick r:id="rId3"/>
              </a:rPr>
              <a:t>https://www.thinkkidneys.nhs.uk/aki/wp-content/uploads/sites/2/2015/11/BKPA-RCGP-A4-Printout-Plain-Leaflet_v2.pdf</a:t>
            </a:r>
            <a:endParaRPr lang="en-GB" b="1" i="1" u="sng" dirty="0"/>
          </a:p>
          <a:p>
            <a:pPr lvl="0"/>
            <a:endParaRPr lang="en-GB" b="1" i="1" u="sng" dirty="0"/>
          </a:p>
          <a:p>
            <a:pPr lvl="0"/>
            <a:endParaRPr lang="en-GB" b="1" i="1" u="sng" dirty="0"/>
          </a:p>
          <a:p>
            <a:pPr lvl="0"/>
            <a:endParaRPr lang="en-GB" b="1" i="1" u="sng" dirty="0"/>
          </a:p>
          <a:p>
            <a:pPr lvl="0"/>
            <a:r>
              <a:rPr lang="en-GB" b="1" i="1" u="sng" dirty="0"/>
              <a:t>Think Kidneys infographic</a:t>
            </a:r>
          </a:p>
          <a:p>
            <a:r>
              <a:rPr lang="en-GB" b="1" i="1" u="sng" dirty="0">
                <a:hlinkClick r:id="rId4"/>
              </a:rPr>
              <a:t>https://www.thinkkidneys.nhs.uk/aki/wp-content/uploads/sites/2/2017/12/Think-Kidneys-Infographic-030316-campaign-final.pdf</a:t>
            </a:r>
            <a:endParaRPr lang="en-GB" dirty="0"/>
          </a:p>
          <a:p>
            <a:pPr lvl="0"/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CAD6DDC-05C7-4B83-A54C-1DAE636F520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-1143000"/>
            <a:ext cx="8229600" cy="11430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lvl="0"/>
            <a:r>
              <a:rPr lang="en-GB" b="1" i="1" u="sng" dirty="0"/>
              <a:t>For more information visit Think Kidneys website</a:t>
            </a:r>
          </a:p>
        </p:txBody>
      </p:sp>
    </p:spTree>
    <p:extLst>
      <p:ext uri="{BB962C8B-B14F-4D97-AF65-F5344CB8AC3E}">
        <p14:creationId xmlns:p14="http://schemas.microsoft.com/office/powerpoint/2010/main" val="2476718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idney Forum Dec 20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717032"/>
            <a:ext cx="3884426" cy="2913320"/>
          </a:xfrm>
          <a:prstGeom prst="rect">
            <a:avLst/>
          </a:prstGeom>
        </p:spPr>
      </p:pic>
      <p:pic>
        <p:nvPicPr>
          <p:cNvPr id="3" name="Picture 2" descr="Kidney Forum Dec 20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481640"/>
            <a:ext cx="2978772" cy="3971696"/>
          </a:xfrm>
          <a:prstGeom prst="rect">
            <a:avLst/>
          </a:prstGeom>
        </p:spPr>
      </p:pic>
      <p:pic>
        <p:nvPicPr>
          <p:cNvPr id="4" name="Picture 3" descr="Kidney Forum Dec 201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45"/>
          <a:stretch/>
        </p:blipFill>
        <p:spPr>
          <a:xfrm>
            <a:off x="3622966" y="116632"/>
            <a:ext cx="3469314" cy="371703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520" y="716503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Kidney Forum</a:t>
            </a:r>
          </a:p>
          <a:p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 2018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55D7DF0-1BA6-4581-B038-DAD2897990D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-1143000"/>
            <a:ext cx="8229600" cy="11430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Kidney Forum</a:t>
            </a:r>
            <a:b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 2018</a:t>
            </a:r>
          </a:p>
        </p:txBody>
      </p:sp>
    </p:spTree>
    <p:extLst>
      <p:ext uri="{BB962C8B-B14F-4D97-AF65-F5344CB8AC3E}">
        <p14:creationId xmlns:p14="http://schemas.microsoft.com/office/powerpoint/2010/main" val="1951425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434</Words>
  <Application>Microsoft Office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What do your kidneys do?</vt:lpstr>
      <vt:lpstr>What can cause kidney problems?</vt:lpstr>
      <vt:lpstr>Symptoms poor Kidney Health</vt:lpstr>
      <vt:lpstr>How can you keep our kidneys healthy?</vt:lpstr>
      <vt:lpstr>What do we do in the practice</vt:lpstr>
      <vt:lpstr>For more information visit Think Kidneys website</vt:lpstr>
      <vt:lpstr>Kidney Forum Dec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Grishma Shah</dc:creator>
  <cp:lastModifiedBy>Katy Morson</cp:lastModifiedBy>
  <cp:revision>9</cp:revision>
  <dcterms:created xsi:type="dcterms:W3CDTF">2019-01-14T13:17:20Z</dcterms:created>
  <dcterms:modified xsi:type="dcterms:W3CDTF">2025-08-08T10:27:36Z</dcterms:modified>
</cp:coreProperties>
</file>